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8"/>
  </p:notesMasterIdLst>
  <p:sldIdLst>
    <p:sldId id="256" r:id="rId2"/>
    <p:sldId id="383" r:id="rId3"/>
    <p:sldId id="384" r:id="rId4"/>
    <p:sldId id="343" r:id="rId5"/>
    <p:sldId id="390" r:id="rId6"/>
    <p:sldId id="392" r:id="rId7"/>
    <p:sldId id="396" r:id="rId8"/>
    <p:sldId id="350" r:id="rId9"/>
    <p:sldId id="338" r:id="rId10"/>
    <p:sldId id="352" r:id="rId11"/>
    <p:sldId id="288" r:id="rId12"/>
    <p:sldId id="354" r:id="rId13"/>
    <p:sldId id="353" r:id="rId14"/>
    <p:sldId id="355" r:id="rId15"/>
    <p:sldId id="356" r:id="rId16"/>
    <p:sldId id="278" r:id="rId17"/>
    <p:sldId id="357" r:id="rId18"/>
    <p:sldId id="393" r:id="rId19"/>
    <p:sldId id="394" r:id="rId20"/>
    <p:sldId id="358" r:id="rId21"/>
    <p:sldId id="359" r:id="rId22"/>
    <p:sldId id="360" r:id="rId23"/>
    <p:sldId id="374" r:id="rId24"/>
    <p:sldId id="381" r:id="rId25"/>
    <p:sldId id="375" r:id="rId26"/>
    <p:sldId id="376" r:id="rId27"/>
    <p:sldId id="373" r:id="rId28"/>
    <p:sldId id="377" r:id="rId29"/>
    <p:sldId id="378" r:id="rId30"/>
    <p:sldId id="363" r:id="rId31"/>
    <p:sldId id="368" r:id="rId32"/>
    <p:sldId id="379" r:id="rId33"/>
    <p:sldId id="380" r:id="rId34"/>
    <p:sldId id="395" r:id="rId35"/>
    <p:sldId id="397" r:id="rId36"/>
    <p:sldId id="351" r:id="rId37"/>
    <p:sldId id="370" r:id="rId38"/>
    <p:sldId id="313" r:id="rId39"/>
    <p:sldId id="385" r:id="rId40"/>
    <p:sldId id="386" r:id="rId41"/>
    <p:sldId id="371" r:id="rId42"/>
    <p:sldId id="398" r:id="rId43"/>
    <p:sldId id="372" r:id="rId44"/>
    <p:sldId id="387" r:id="rId45"/>
    <p:sldId id="388" r:id="rId46"/>
    <p:sldId id="389" r:id="rId47"/>
  </p:sldIdLst>
  <p:sldSz cx="9144000" cy="5143500" type="screen16x9"/>
  <p:notesSz cx="6858000" cy="9144000"/>
  <p:embeddedFontLst>
    <p:embeddedFont>
      <p:font typeface="Baloo 2" panose="03080502040302020200" pitchFamily="66" charset="77"/>
      <p:regular r:id="rId49"/>
      <p:bold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oncert One" pitchFamily="2" charset="77"/>
      <p:regular r:id="rId55"/>
    </p:embeddedFont>
    <p:embeddedFont>
      <p:font typeface="Teko" panose="02000000000000000000" pitchFamily="2" charset="77"/>
      <p:regular r:id="rId56"/>
      <p:bold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779029-A6B7-314E-8E2F-8AE37DE3CE0F}" v="111" dt="2021-03-14T13:54:47.314"/>
  </p1510:revLst>
</p1510:revInfo>
</file>

<file path=ppt/tableStyles.xml><?xml version="1.0" encoding="utf-8"?>
<a:tblStyleLst xmlns:a="http://schemas.openxmlformats.org/drawingml/2006/main" def="{D0CFCCEC-FA5B-4BD6-9C29-9905A8ED209A}">
  <a:tblStyle styleId="{D0CFCCEC-FA5B-4BD6-9C29-9905A8ED20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0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5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750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4364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920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9911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425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0647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101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570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886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1391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3324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68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475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68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47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647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431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098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069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578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966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5652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3090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053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008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986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8222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86346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389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2595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8736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034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9553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6028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8935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1543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90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221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0074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5040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721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97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53050" y="518444"/>
            <a:ext cx="7757688" cy="4439866"/>
            <a:chOff x="329117" y="143471"/>
            <a:chExt cx="8485767" cy="4856559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6610115" y="410493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614487" y="4028602"/>
            <a:ext cx="339830" cy="36654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565151" y="3342101"/>
            <a:ext cx="1928325" cy="2247935"/>
            <a:chOff x="-717551" y="3189701"/>
            <a:chExt cx="1928325" cy="2247935"/>
          </a:xfrm>
        </p:grpSpPr>
        <p:sp>
          <p:nvSpPr>
            <p:cNvPr id="23" name="Google Shape;23;p2"/>
            <p:cNvSpPr/>
            <p:nvPr/>
          </p:nvSpPr>
          <p:spPr>
            <a:xfrm>
              <a:off x="-712863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17551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17551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98911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639811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07546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27510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70051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67372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332811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0324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429805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395260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308870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2798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3698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9608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8356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6489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61878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5247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43964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9281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45263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84169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13045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2033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3095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0074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8031549" y="3342101"/>
            <a:ext cx="1928325" cy="2247935"/>
            <a:chOff x="7879149" y="3189701"/>
            <a:chExt cx="1928325" cy="2247935"/>
          </a:xfrm>
        </p:grpSpPr>
        <p:sp>
          <p:nvSpPr>
            <p:cNvPr id="53" name="Google Shape;53;p2"/>
            <p:cNvSpPr/>
            <p:nvPr/>
          </p:nvSpPr>
          <p:spPr>
            <a:xfrm flipH="1">
              <a:off x="8622011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8618049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8750927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9621356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9456556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9176848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977502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8513688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8509726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8691098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928182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9167528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9029348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8911035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8394756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8390794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flipH="1">
              <a:off x="8509719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flipH="1">
              <a:off x="8665198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8599402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flipH="1">
              <a:off x="8536953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flipH="1">
              <a:off x="8483155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flipH="1">
              <a:off x="8445262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flipH="1">
              <a:off x="7911015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flipH="1">
              <a:off x="7879149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flipH="1">
              <a:off x="8008063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flipH="1">
              <a:off x="7967489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flipH="1">
              <a:off x="7954207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flipH="1">
              <a:off x="7962188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flipH="1">
              <a:off x="8013365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2822648" y="1410591"/>
            <a:ext cx="10916" cy="6717"/>
          </a:xfrm>
          <a:custGeom>
            <a:avLst/>
            <a:gdLst/>
            <a:ahLst/>
            <a:cxnLst/>
            <a:rect l="l" t="t" r="r" b="b"/>
            <a:pathLst>
              <a:path w="273" h="168" extrusionOk="0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1836429" y="3587752"/>
            <a:ext cx="8077" cy="12115"/>
          </a:xfrm>
          <a:custGeom>
            <a:avLst/>
            <a:gdLst/>
            <a:ahLst/>
            <a:cxnLst/>
            <a:rect l="l" t="t" r="r" b="b"/>
            <a:pathLst>
              <a:path w="202" h="303" extrusionOk="0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3489951" y="2822527"/>
            <a:ext cx="5398" cy="15714"/>
          </a:xfrm>
          <a:custGeom>
            <a:avLst/>
            <a:gdLst/>
            <a:ahLst/>
            <a:cxnLst/>
            <a:rect l="l" t="t" r="r" b="b"/>
            <a:pathLst>
              <a:path w="135" h="393" extrusionOk="0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5904698" y="-181955"/>
            <a:ext cx="9037" cy="9996"/>
          </a:xfrm>
          <a:custGeom>
            <a:avLst/>
            <a:gdLst/>
            <a:ahLst/>
            <a:cxnLst/>
            <a:rect l="l" t="t" r="r" b="b"/>
            <a:pathLst>
              <a:path w="226" h="250" extrusionOk="0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6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7169342" y="1095366"/>
            <a:ext cx="398352" cy="427012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2155044" y="12140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1338102" y="2357862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2206519" y="20129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658244" y="29307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6752399" y="1920823"/>
            <a:ext cx="553882" cy="59742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1404152" y="134998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7420014" y="2930768"/>
            <a:ext cx="147682" cy="158298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2968719" y="1578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6166095" y="224979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1801920" y="47841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36" name="Google Shape;236;p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241;p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"/>
          <p:cNvSpPr txBox="1">
            <a:spLocks noGrp="1"/>
          </p:cNvSpPr>
          <p:nvPr>
            <p:ph type="title"/>
          </p:nvPr>
        </p:nvSpPr>
        <p:spPr>
          <a:xfrm>
            <a:off x="797325" y="671225"/>
            <a:ext cx="3489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SECTION_TITLE_AND_DESCRIPTION_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1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30" name="Google Shape;530;p1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31" name="Google Shape;531;p1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" name="Google Shape;535;p17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17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7"/>
          <p:cNvSpPr txBox="1">
            <a:spLocks noGrp="1"/>
          </p:cNvSpPr>
          <p:nvPr>
            <p:ph type="subTitle" idx="1"/>
          </p:nvPr>
        </p:nvSpPr>
        <p:spPr>
          <a:xfrm>
            <a:off x="1005350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0" name="Google Shape;540;p17"/>
          <p:cNvSpPr txBox="1">
            <a:spLocks noGrp="1"/>
          </p:cNvSpPr>
          <p:nvPr>
            <p:ph type="subTitle" idx="2"/>
          </p:nvPr>
        </p:nvSpPr>
        <p:spPr>
          <a:xfrm>
            <a:off x="3445494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1" name="Google Shape;541;p17"/>
          <p:cNvSpPr txBox="1">
            <a:spLocks noGrp="1"/>
          </p:cNvSpPr>
          <p:nvPr>
            <p:ph type="subTitle" idx="3"/>
          </p:nvPr>
        </p:nvSpPr>
        <p:spPr>
          <a:xfrm>
            <a:off x="5885639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2" name="Google Shape;542;p17"/>
          <p:cNvSpPr txBox="1">
            <a:spLocks noGrp="1"/>
          </p:cNvSpPr>
          <p:nvPr>
            <p:ph type="title" idx="4" hasCustomPrompt="1"/>
          </p:nvPr>
        </p:nvSpPr>
        <p:spPr>
          <a:xfrm>
            <a:off x="142310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17"/>
          <p:cNvSpPr txBox="1">
            <a:spLocks noGrp="1"/>
          </p:cNvSpPr>
          <p:nvPr>
            <p:ph type="title" idx="5" hasCustomPrompt="1"/>
          </p:nvPr>
        </p:nvSpPr>
        <p:spPr>
          <a:xfrm>
            <a:off x="386325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4" name="Google Shape;544;p17"/>
          <p:cNvSpPr txBox="1">
            <a:spLocks noGrp="1"/>
          </p:cNvSpPr>
          <p:nvPr>
            <p:ph type="title" idx="6" hasCustomPrompt="1"/>
          </p:nvPr>
        </p:nvSpPr>
        <p:spPr>
          <a:xfrm>
            <a:off x="6303400" y="2824225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AND_TWO_COLUMNS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21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88" name="Google Shape;588;p21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89" name="Google Shape;589;p21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3" name="Google Shape;593;p21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21"/>
          <p:cNvSpPr txBox="1">
            <a:spLocks noGrp="1"/>
          </p:cNvSpPr>
          <p:nvPr>
            <p:ph type="title"/>
          </p:nvPr>
        </p:nvSpPr>
        <p:spPr>
          <a:xfrm>
            <a:off x="697475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8C4CC-849E-4248-AD53-791A7698DC47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690A-C3B4-9D46-8C95-B3B8822C2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 b="1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8" r:id="rId4"/>
    <p:sldLayoutId id="2147483663" r:id="rId5"/>
    <p:sldLayoutId id="2147483667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9.svg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pca.html#d117e644227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8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MATLAB </a:t>
            </a:r>
            <a:endParaRPr dirty="0"/>
          </a:p>
        </p:txBody>
      </p:sp>
      <p:sp>
        <p:nvSpPr>
          <p:cNvPr id="737" name="Google Shape;737;p28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5: data reduction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 operations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Principal Component Analysis (PCA) extracts relevant orthogonal features, that we call </a:t>
            </a:r>
            <a:r>
              <a:rPr lang="en-US" sz="2400" b="1" dirty="0"/>
              <a:t>Principal Components</a:t>
            </a:r>
            <a:r>
              <a:rPr lang="en-US" sz="2400" dirty="0"/>
              <a:t>,  from a large pool of variables. 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In </a:t>
            </a:r>
            <a:r>
              <a:rPr lang="en-US" sz="2400" b="1" dirty="0"/>
              <a:t>PCA</a:t>
            </a:r>
            <a:r>
              <a:rPr lang="en-US" sz="2400" dirty="0"/>
              <a:t> we attempt to find dimensions that maximize variance </a:t>
            </a:r>
            <a:endParaRPr lang="en-US" sz="2400" b="1" dirty="0"/>
          </a:p>
        </p:txBody>
      </p:sp>
      <p:pic>
        <p:nvPicPr>
          <p:cNvPr id="42" name="Picture 41" descr="A picture containing object&#10;&#10;Description automatically generated">
            <a:extLst>
              <a:ext uri="{FF2B5EF4-FFF2-40B4-BE49-F238E27FC236}">
                <a16:creationId xmlns:a16="http://schemas.microsoft.com/office/drawing/2014/main" id="{8AF3337F-3758-F04F-863D-E87E6EE00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77" r="29462"/>
          <a:stretch/>
        </p:blipFill>
        <p:spPr>
          <a:xfrm>
            <a:off x="2547110" y="559091"/>
            <a:ext cx="4192049" cy="44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4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6C15-C416-014D-9F7E-AF0CD830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" y="17145"/>
            <a:ext cx="8229600" cy="742950"/>
          </a:xfrm>
        </p:spPr>
        <p:txBody>
          <a:bodyPr/>
          <a:lstStyle/>
          <a:p>
            <a:r>
              <a:rPr lang="en-US" b="1" dirty="0"/>
              <a:t>Methods: PCA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CE1CB0-6CCB-9F43-BB63-AEF5003F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10" y="1"/>
            <a:ext cx="834390" cy="747215"/>
          </a:xfrm>
          <a:prstGeom prst="rect">
            <a:avLst/>
          </a:prstGeom>
        </p:spPr>
      </p:pic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A6885D12-9901-CB47-9729-C73C6D7A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97170" y="1040130"/>
            <a:ext cx="9020831" cy="3608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B5E80F-021F-6241-8321-B1C5A1E73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948" y="2999650"/>
            <a:ext cx="2000250" cy="1791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641358-BE30-A141-B99D-695294FE3B9B}"/>
              </a:ext>
            </a:extLst>
          </p:cNvPr>
          <p:cNvSpPr txBox="1"/>
          <p:nvPr/>
        </p:nvSpPr>
        <p:spPr>
          <a:xfrm>
            <a:off x="3794761" y="1040130"/>
            <a:ext cx="5257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Principal Component Analysis (PCA extracts relevant features, that we call </a:t>
            </a:r>
            <a:r>
              <a:rPr lang="en-US" sz="1800" b="1" dirty="0"/>
              <a:t>Principal Components</a:t>
            </a:r>
            <a:r>
              <a:rPr lang="en-US" sz="1800" dirty="0"/>
              <a:t>,  from a large pool of variables</a:t>
            </a:r>
          </a:p>
          <a:p>
            <a:endParaRPr lang="en-US" sz="1800" dirty="0"/>
          </a:p>
          <a:p>
            <a:r>
              <a:rPr lang="en-US" sz="1800" dirty="0"/>
              <a:t>Each </a:t>
            </a:r>
            <a:r>
              <a:rPr lang="en-US" sz="1800" b="1" dirty="0"/>
              <a:t>Principal Component</a:t>
            </a:r>
            <a:r>
              <a:rPr lang="en-US" sz="1800" dirty="0"/>
              <a:t> describes a new set of orthogonal dimensions in your data that maximize the variance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A95B5-7D3F-474C-BC79-040C96F24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46"/>
            <a:ext cx="9254359" cy="51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88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[coeff, score, latent, tsquared, explained, mu] = pca(</a:t>
            </a:r>
            <a:r>
              <a:rPr lang="en-CA" sz="20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20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2000" dirty="0"/>
              <a:t>X -&gt; data matrix (m by n) to apply PCA (rows observations, col variables)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Coeff -&gt; matrix (n by n) PCA coefficients each col is one PC, rows are weights for your variables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Score -&gt; matrix (m by n) how much a given observation ‘scores’ or ‘loads’ onto a PC</a:t>
            </a:r>
          </a:p>
          <a:p>
            <a:pPr lvl="1" algn="l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21056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[coeff, score, latent, tsquared, explained, mu] = pca(</a:t>
            </a:r>
            <a:r>
              <a:rPr lang="en-CA" sz="20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20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2000" dirty="0"/>
              <a:t>Latent -&gt;  eigenvalues of the covariance matrix of X</a:t>
            </a:r>
          </a:p>
          <a:p>
            <a:pPr lvl="1" algn="l">
              <a:lnSpc>
                <a:spcPct val="150000"/>
              </a:lnSpc>
            </a:pPr>
            <a:r>
              <a:rPr lang="en-CA" sz="2000" dirty="0" err="1"/>
              <a:t>Tsquared</a:t>
            </a:r>
            <a:r>
              <a:rPr lang="en-CA" sz="2000" dirty="0"/>
              <a:t> -&gt; Sum of squares of standardized scores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Explained -&gt; Percent variance explained per component 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Mu -&gt; estimated means of each variable </a:t>
            </a:r>
          </a:p>
          <a:p>
            <a:pPr lvl="1"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796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1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[coeff, score, latent, tsquared, explained, mu] = pca(</a:t>
            </a:r>
            <a:r>
              <a:rPr lang="en-CA" sz="18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en-CA" sz="1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18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1800" dirty="0"/>
              <a:t>Latent -&gt;  eigenvalues of the covariance matrix of X</a:t>
            </a:r>
          </a:p>
          <a:p>
            <a:pPr lvl="1" algn="l">
              <a:lnSpc>
                <a:spcPct val="150000"/>
              </a:lnSpc>
            </a:pPr>
            <a:r>
              <a:rPr lang="en-CA" sz="1800" dirty="0" err="1"/>
              <a:t>Tsquared</a:t>
            </a:r>
            <a:r>
              <a:rPr lang="en-CA" sz="1800" dirty="0"/>
              <a:t> -&gt; Sum of squares of standardized scores</a:t>
            </a:r>
          </a:p>
          <a:p>
            <a:pPr lvl="1" algn="l">
              <a:lnSpc>
                <a:spcPct val="150000"/>
              </a:lnSpc>
            </a:pPr>
            <a:r>
              <a:rPr lang="en-CA" sz="1800" dirty="0"/>
              <a:t>Explained -&gt; Percent variance explained per component </a:t>
            </a:r>
          </a:p>
          <a:p>
            <a:pPr lvl="1" algn="l">
              <a:lnSpc>
                <a:spcPct val="150000"/>
              </a:lnSpc>
            </a:pPr>
            <a:r>
              <a:rPr lang="en-CA" sz="1800" dirty="0"/>
              <a:t>Mu -&gt; estimated means of each variable </a:t>
            </a:r>
          </a:p>
          <a:p>
            <a:pPr lvl="1" algn="l"/>
            <a:endParaRPr lang="en-US" sz="1800" dirty="0"/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9FBF5591-026B-4949-AD21-C38C2E92F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026" y="0"/>
            <a:ext cx="6911948" cy="51839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3075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Normalizing data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400" dirty="0"/>
              <a:t>In Generally, you want to normalize your data </a:t>
            </a:r>
            <a:r>
              <a:rPr lang="en-US" sz="2400" b="1" dirty="0"/>
              <a:t>BEFORE</a:t>
            </a:r>
            <a:r>
              <a:rPr lang="en-US" sz="2400" dirty="0"/>
              <a:t> running a PCA both by subtracting the mean of each column and dividing by the standard deviation of each column 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You can’t compare apples to oranges or cm to volts</a:t>
            </a:r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47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6E4B-D08A-F141-A8C5-31384078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2C28DC-95B3-7F4B-94F3-EF5ECB48C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6232"/>
            <a:ext cx="9144000" cy="5031036"/>
          </a:xfrm>
        </p:spPr>
      </p:pic>
    </p:spTree>
    <p:extLst>
      <p:ext uri="{BB962C8B-B14F-4D97-AF65-F5344CB8AC3E}">
        <p14:creationId xmlns:p14="http://schemas.microsoft.com/office/powerpoint/2010/main" val="858900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a </a:t>
            </a:r>
            <a:r>
              <a:rPr lang="en-US" sz="2000" b="1" dirty="0"/>
              <a:t>linear transformation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translating our data into a new space, we can simply rotate it back to where it began:	</a:t>
            </a:r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</a:t>
            </a:r>
          </a:p>
          <a:p>
            <a:pPr marL="205740" lvl="1" indent="0" algn="l"/>
            <a:r>
              <a:rPr lang="en-CA" sz="2000" dirty="0"/>
              <a:t>Notice how we add back the mean of our Original data. </a:t>
            </a:r>
          </a:p>
          <a:p>
            <a:pPr lvl="1"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0739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a </a:t>
            </a:r>
            <a:r>
              <a:rPr lang="en-US" sz="2000" b="1" dirty="0"/>
              <a:t>linear transformation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translating our data into a new space, we can simply rotate it back to where it began:	</a:t>
            </a:r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</a:t>
            </a:r>
          </a:p>
          <a:p>
            <a:pPr marL="205740" lvl="1" indent="0" algn="l"/>
            <a:r>
              <a:rPr lang="en-CA" sz="2000" dirty="0"/>
              <a:t>Notice how we add back the mean of our Original data. </a:t>
            </a:r>
          </a:p>
          <a:p>
            <a:pPr lvl="1" algn="l"/>
            <a:endParaRPr lang="en-US" sz="200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4BA06B8-09DA-6C4B-9BE6-9A67F346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861" y="255457"/>
            <a:ext cx="2689597" cy="47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1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a </a:t>
            </a:r>
            <a:r>
              <a:rPr lang="en-US" sz="2000" b="1" dirty="0"/>
              <a:t>linear transformation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translating our data into a new space, we can simply rotate it back to where it began:	</a:t>
            </a:r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</a:t>
            </a:r>
          </a:p>
          <a:p>
            <a:pPr marL="205740" lvl="1" indent="0" algn="l"/>
            <a:r>
              <a:rPr lang="en-CA" sz="2000" dirty="0"/>
              <a:t>Notice how we add back the mean of our Original data. </a:t>
            </a:r>
          </a:p>
          <a:p>
            <a:pPr lvl="1" algn="l"/>
            <a:endParaRPr lang="en-US" sz="200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4BA06B8-09DA-6C4B-9BE6-9A67F346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266861" y="255457"/>
            <a:ext cx="2689597" cy="47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4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data reduction?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F59F109B-48FC-E340-93F3-A47283EFEDA7}"/>
              </a:ext>
            </a:extLst>
          </p:cNvPr>
          <p:cNvSpPr txBox="1">
            <a:spLocks/>
          </p:cNvSpPr>
          <p:nvPr/>
        </p:nvSpPr>
        <p:spPr>
          <a:xfrm>
            <a:off x="546633" y="1294512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Can you describe your crush along the following dimensions: Hair, height, eye colour, smile, personality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6525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 Since PCA is translating our data into a new space, we can simply rotate it back to where it began:	</a:t>
            </a:r>
          </a:p>
          <a:p>
            <a:pPr algn="l"/>
            <a:endParaRPr lang="en-US" sz="2000" dirty="0"/>
          </a:p>
          <a:p>
            <a:pPr lvl="1" algn="l"/>
            <a:r>
              <a:rPr lang="en-CA" sz="2000" b="1" dirty="0" err="1"/>
              <a:t>Original_data</a:t>
            </a:r>
            <a:r>
              <a:rPr lang="en-CA" sz="2000" b="1" dirty="0"/>
              <a:t> = score*</a:t>
            </a:r>
            <a:r>
              <a:rPr lang="en-CA" sz="2000" b="1" dirty="0" err="1"/>
              <a:t>coeff</a:t>
            </a:r>
            <a:r>
              <a:rPr lang="en-CA" sz="2000" b="1" dirty="0"/>
              <a:t> ' + mean(data);</a:t>
            </a:r>
          </a:p>
          <a:p>
            <a:pPr lvl="1" algn="l"/>
            <a:endParaRPr lang="en-CA" sz="2000" dirty="0"/>
          </a:p>
          <a:p>
            <a:pPr marL="205740" lvl="1" indent="0" algn="l"/>
            <a:r>
              <a:rPr lang="en-CA" sz="2000" dirty="0"/>
              <a:t>Where the </a:t>
            </a:r>
            <a:r>
              <a:rPr lang="en-CA" sz="2000" b="1" dirty="0"/>
              <a:t>score</a:t>
            </a:r>
            <a:r>
              <a:rPr lang="en-CA" sz="2000" dirty="0"/>
              <a:t> is the loadings of the components and </a:t>
            </a:r>
            <a:r>
              <a:rPr lang="en-CA" sz="2000" b="1" dirty="0" err="1"/>
              <a:t>coeff</a:t>
            </a:r>
            <a:r>
              <a:rPr lang="en-CA" sz="2000" dirty="0"/>
              <a:t> is the weights matrix that was used to rotate your data. Notice how we add back the mean of our Original data. </a:t>
            </a:r>
          </a:p>
          <a:p>
            <a:pPr lvl="1" algn="l"/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3D8AD7-EB3D-044C-864D-6A51F0D0F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069" y="1098593"/>
            <a:ext cx="3810476" cy="34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10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4A3E87D-CE16-624F-A372-4F7C02F4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97" y="1212359"/>
            <a:ext cx="6623437" cy="314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59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6909744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Problem described in mathematics where there are two signals (i.e., sources) that you must disentangle from one another. But how do we go about solving this problem?</a:t>
            </a:r>
          </a:p>
        </p:txBody>
      </p:sp>
    </p:spTree>
    <p:extLst>
      <p:ext uri="{BB962C8B-B14F-4D97-AF65-F5344CB8AC3E}">
        <p14:creationId xmlns:p14="http://schemas.microsoft.com/office/powerpoint/2010/main" val="4288127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4270" y="1877106"/>
            <a:ext cx="1386129" cy="1386129"/>
          </a:xfrm>
          <a:prstGeom prst="rect">
            <a:avLst/>
          </a:prstGeom>
        </p:spPr>
      </p:pic>
      <p:pic>
        <p:nvPicPr>
          <p:cNvPr id="7" name="Graphic 6" descr="Ear outline">
            <a:extLst>
              <a:ext uri="{FF2B5EF4-FFF2-40B4-BE49-F238E27FC236}">
                <a16:creationId xmlns:a16="http://schemas.microsoft.com/office/drawing/2014/main" id="{0DD07D10-AE57-204D-8735-C7DAF836B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3091" y="3858858"/>
            <a:ext cx="914400" cy="914400"/>
          </a:xfrm>
          <a:prstGeom prst="rect">
            <a:avLst/>
          </a:prstGeom>
        </p:spPr>
      </p:pic>
      <p:pic>
        <p:nvPicPr>
          <p:cNvPr id="48" name="Graphic 47" descr="Ear outline">
            <a:extLst>
              <a:ext uri="{FF2B5EF4-FFF2-40B4-BE49-F238E27FC236}">
                <a16:creationId xmlns:a16="http://schemas.microsoft.com/office/drawing/2014/main" id="{9B15DE5C-B056-384A-B44D-427889302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007143" y="3820023"/>
            <a:ext cx="914400" cy="914400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4800" y="3858858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943602" y="1862294"/>
            <a:ext cx="1386129" cy="1386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6FC9DE-3215-3648-9188-FF5559656ACC}"/>
              </a:ext>
            </a:extLst>
          </p:cNvPr>
          <p:cNvSpPr txBox="1"/>
          <p:nvPr/>
        </p:nvSpPr>
        <p:spPr>
          <a:xfrm>
            <a:off x="1495302" y="2416281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Mariah Carey: Honey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309CB5-6E01-6A48-878D-1CB57581B6CA}"/>
              </a:ext>
            </a:extLst>
          </p:cNvPr>
          <p:cNvSpPr txBox="1"/>
          <p:nvPr/>
        </p:nvSpPr>
        <p:spPr>
          <a:xfrm>
            <a:off x="5769424" y="2384054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Madonna: Ray of Light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FCDE8F-CF35-4948-B2D9-83A2C4A48C87}"/>
              </a:ext>
            </a:extLst>
          </p:cNvPr>
          <p:cNvCxnSpPr>
            <a:endCxn id="48" idx="0"/>
          </p:cNvCxnSpPr>
          <p:nvPr/>
        </p:nvCxnSpPr>
        <p:spPr>
          <a:xfrm>
            <a:off x="2914650" y="2963636"/>
            <a:ext cx="549693" cy="85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01172E-3C88-C448-ADCD-8BF4C3A79FB8}"/>
              </a:ext>
            </a:extLst>
          </p:cNvPr>
          <p:cNvCxnSpPr>
            <a:cxnSpLocks/>
          </p:cNvCxnSpPr>
          <p:nvPr/>
        </p:nvCxnSpPr>
        <p:spPr>
          <a:xfrm>
            <a:off x="2914650" y="2969642"/>
            <a:ext cx="2378344" cy="90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4AA7CD-46F9-BA41-964E-D17FD68EDC8C}"/>
              </a:ext>
            </a:extLst>
          </p:cNvPr>
          <p:cNvCxnSpPr>
            <a:cxnSpLocks/>
          </p:cNvCxnSpPr>
          <p:nvPr/>
        </p:nvCxnSpPr>
        <p:spPr>
          <a:xfrm flipH="1">
            <a:off x="5714572" y="2986057"/>
            <a:ext cx="678802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6BE3D6-82EB-EB4A-9976-C54EB67042D2}"/>
              </a:ext>
            </a:extLst>
          </p:cNvPr>
          <p:cNvCxnSpPr>
            <a:cxnSpLocks/>
          </p:cNvCxnSpPr>
          <p:nvPr/>
        </p:nvCxnSpPr>
        <p:spPr>
          <a:xfrm flipH="1">
            <a:off x="3744718" y="3016534"/>
            <a:ext cx="2648656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072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4270" y="1877106"/>
            <a:ext cx="1386129" cy="1386129"/>
          </a:xfrm>
          <a:prstGeom prst="rect">
            <a:avLst/>
          </a:prstGeom>
        </p:spPr>
      </p:pic>
      <p:pic>
        <p:nvPicPr>
          <p:cNvPr id="7" name="Graphic 6" descr="Ear outline">
            <a:extLst>
              <a:ext uri="{FF2B5EF4-FFF2-40B4-BE49-F238E27FC236}">
                <a16:creationId xmlns:a16="http://schemas.microsoft.com/office/drawing/2014/main" id="{0DD07D10-AE57-204D-8735-C7DAF836B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3091" y="3858858"/>
            <a:ext cx="914400" cy="914400"/>
          </a:xfrm>
          <a:prstGeom prst="rect">
            <a:avLst/>
          </a:prstGeom>
        </p:spPr>
      </p:pic>
      <p:pic>
        <p:nvPicPr>
          <p:cNvPr id="48" name="Graphic 47" descr="Ear outline">
            <a:extLst>
              <a:ext uri="{FF2B5EF4-FFF2-40B4-BE49-F238E27FC236}">
                <a16:creationId xmlns:a16="http://schemas.microsoft.com/office/drawing/2014/main" id="{9B15DE5C-B056-384A-B44D-427889302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007143" y="3820023"/>
            <a:ext cx="914400" cy="914400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4800" y="3858858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943602" y="1862294"/>
            <a:ext cx="1386129" cy="1386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6FC9DE-3215-3648-9188-FF5559656ACC}"/>
              </a:ext>
            </a:extLst>
          </p:cNvPr>
          <p:cNvSpPr txBox="1"/>
          <p:nvPr/>
        </p:nvSpPr>
        <p:spPr>
          <a:xfrm>
            <a:off x="1495302" y="2416281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Mariah Carey: Honey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309CB5-6E01-6A48-878D-1CB57581B6CA}"/>
              </a:ext>
            </a:extLst>
          </p:cNvPr>
          <p:cNvSpPr txBox="1"/>
          <p:nvPr/>
        </p:nvSpPr>
        <p:spPr>
          <a:xfrm>
            <a:off x="5769424" y="2384054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Madonna: Ray of Light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FCDE8F-CF35-4948-B2D9-83A2C4A48C87}"/>
              </a:ext>
            </a:extLst>
          </p:cNvPr>
          <p:cNvCxnSpPr>
            <a:endCxn id="48" idx="0"/>
          </p:cNvCxnSpPr>
          <p:nvPr/>
        </p:nvCxnSpPr>
        <p:spPr>
          <a:xfrm>
            <a:off x="2914650" y="2963636"/>
            <a:ext cx="549693" cy="85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01172E-3C88-C448-ADCD-8BF4C3A79FB8}"/>
              </a:ext>
            </a:extLst>
          </p:cNvPr>
          <p:cNvCxnSpPr>
            <a:cxnSpLocks/>
          </p:cNvCxnSpPr>
          <p:nvPr/>
        </p:nvCxnSpPr>
        <p:spPr>
          <a:xfrm>
            <a:off x="2914650" y="2969642"/>
            <a:ext cx="2378344" cy="90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4AA7CD-46F9-BA41-964E-D17FD68EDC8C}"/>
              </a:ext>
            </a:extLst>
          </p:cNvPr>
          <p:cNvCxnSpPr>
            <a:cxnSpLocks/>
          </p:cNvCxnSpPr>
          <p:nvPr/>
        </p:nvCxnSpPr>
        <p:spPr>
          <a:xfrm flipH="1">
            <a:off x="5714572" y="2986057"/>
            <a:ext cx="678802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6BE3D6-82EB-EB4A-9976-C54EB67042D2}"/>
              </a:ext>
            </a:extLst>
          </p:cNvPr>
          <p:cNvCxnSpPr>
            <a:cxnSpLocks/>
          </p:cNvCxnSpPr>
          <p:nvPr/>
        </p:nvCxnSpPr>
        <p:spPr>
          <a:xfrm flipH="1">
            <a:off x="3744718" y="3016534"/>
            <a:ext cx="2648656" cy="88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E4F2B3-4640-CF4A-B6F4-ECC9552737ED}"/>
              </a:ext>
            </a:extLst>
          </p:cNvPr>
          <p:cNvSpPr txBox="1"/>
          <p:nvPr/>
        </p:nvSpPr>
        <p:spPr>
          <a:xfrm>
            <a:off x="3007145" y="1893148"/>
            <a:ext cx="404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Hidden Variables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C11975-4769-454D-A4FE-36A86AED6F51}"/>
              </a:ext>
            </a:extLst>
          </p:cNvPr>
          <p:cNvSpPr txBox="1"/>
          <p:nvPr/>
        </p:nvSpPr>
        <p:spPr>
          <a:xfrm>
            <a:off x="3350365" y="4537287"/>
            <a:ext cx="404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281461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5624" y="1579470"/>
            <a:ext cx="2709547" cy="2709547"/>
          </a:xfrm>
          <a:prstGeom prst="rect">
            <a:avLst/>
          </a:prstGeom>
        </p:spPr>
      </p:pic>
      <p:pic>
        <p:nvPicPr>
          <p:cNvPr id="7" name="Graphic 6" descr="Ear outline">
            <a:extLst>
              <a:ext uri="{FF2B5EF4-FFF2-40B4-BE49-F238E27FC236}">
                <a16:creationId xmlns:a16="http://schemas.microsoft.com/office/drawing/2014/main" id="{0DD07D10-AE57-204D-8735-C7DAF836B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3091" y="3858858"/>
            <a:ext cx="914400" cy="914400"/>
          </a:xfrm>
          <a:prstGeom prst="rect">
            <a:avLst/>
          </a:prstGeom>
        </p:spPr>
      </p:pic>
      <p:pic>
        <p:nvPicPr>
          <p:cNvPr id="48" name="Graphic 47" descr="Ear outline">
            <a:extLst>
              <a:ext uri="{FF2B5EF4-FFF2-40B4-BE49-F238E27FC236}">
                <a16:creationId xmlns:a16="http://schemas.microsoft.com/office/drawing/2014/main" id="{9B15DE5C-B056-384A-B44D-427889302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007143" y="3820023"/>
            <a:ext cx="914400" cy="914400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4800" y="3858858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3197470" y="1730876"/>
            <a:ext cx="2405854" cy="240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35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Source Separation Problem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Our brain does it naturally through selective attention: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  <p:pic>
        <p:nvPicPr>
          <p:cNvPr id="3" name="Graphic 2" descr="Voice outline">
            <a:extLst>
              <a:ext uri="{FF2B5EF4-FFF2-40B4-BE49-F238E27FC236}">
                <a16:creationId xmlns:a16="http://schemas.microsoft.com/office/drawing/2014/main" id="{60598253-7C46-0D47-981D-D87A4556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0615" y="2907411"/>
            <a:ext cx="1386129" cy="1386129"/>
          </a:xfrm>
          <a:prstGeom prst="rect">
            <a:avLst/>
          </a:prstGeom>
        </p:spPr>
      </p:pic>
      <p:pic>
        <p:nvPicPr>
          <p:cNvPr id="9" name="Graphic 8" descr="Right Brain outline">
            <a:extLst>
              <a:ext uri="{FF2B5EF4-FFF2-40B4-BE49-F238E27FC236}">
                <a16:creationId xmlns:a16="http://schemas.microsoft.com/office/drawing/2014/main" id="{8C23FF61-6136-8845-9D21-3FA4E442B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2242" y="2232431"/>
            <a:ext cx="914400" cy="914400"/>
          </a:xfrm>
          <a:prstGeom prst="rect">
            <a:avLst/>
          </a:prstGeom>
        </p:spPr>
      </p:pic>
      <p:pic>
        <p:nvPicPr>
          <p:cNvPr id="51" name="Graphic 50" descr="Voice outline">
            <a:extLst>
              <a:ext uri="{FF2B5EF4-FFF2-40B4-BE49-F238E27FC236}">
                <a16:creationId xmlns:a16="http://schemas.microsoft.com/office/drawing/2014/main" id="{BE215004-C2DB-6043-929C-59CAABD99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989947" y="2892599"/>
            <a:ext cx="1386129" cy="1386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6FC9DE-3215-3648-9188-FF5559656ACC}"/>
              </a:ext>
            </a:extLst>
          </p:cNvPr>
          <p:cNvSpPr txBox="1"/>
          <p:nvPr/>
        </p:nvSpPr>
        <p:spPr>
          <a:xfrm>
            <a:off x="1541647" y="3446586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Mariah Carey: Honey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309CB5-6E01-6A48-878D-1CB57581B6CA}"/>
              </a:ext>
            </a:extLst>
          </p:cNvPr>
          <p:cNvSpPr txBox="1"/>
          <p:nvPr/>
        </p:nvSpPr>
        <p:spPr>
          <a:xfrm>
            <a:off x="5815769" y="3414359"/>
            <a:ext cx="225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Madonna: Ray of Light</a:t>
            </a:r>
          </a:p>
        </p:txBody>
      </p:sp>
      <p:pic>
        <p:nvPicPr>
          <p:cNvPr id="49" name="Graphic 48" descr="Dancing with solid fill">
            <a:extLst>
              <a:ext uri="{FF2B5EF4-FFF2-40B4-BE49-F238E27FC236}">
                <a16:creationId xmlns:a16="http://schemas.microsoft.com/office/drawing/2014/main" id="{67F4E4AA-489E-664F-878A-7C5789FA56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77276" y="4032751"/>
            <a:ext cx="914400" cy="9144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7DA1AF9-44AC-704A-921A-E7B6494C0F70}"/>
              </a:ext>
            </a:extLst>
          </p:cNvPr>
          <p:cNvCxnSpPr>
            <a:cxnSpLocks/>
          </p:cNvCxnSpPr>
          <p:nvPr/>
        </p:nvCxnSpPr>
        <p:spPr>
          <a:xfrm>
            <a:off x="5071866" y="2824843"/>
            <a:ext cx="693156" cy="589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4370FFA-511B-B342-BC5A-EF34E4B30633}"/>
              </a:ext>
            </a:extLst>
          </p:cNvPr>
          <p:cNvCxnSpPr>
            <a:cxnSpLocks/>
          </p:cNvCxnSpPr>
          <p:nvPr/>
        </p:nvCxnSpPr>
        <p:spPr>
          <a:xfrm flipH="1">
            <a:off x="3272915" y="2836639"/>
            <a:ext cx="693156" cy="589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970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Independent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Independent component analysis is one way we have approached this problem mathematically.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This algorithm attempts to decompose a complex signal into its many sub-signals or sources</a:t>
            </a:r>
          </a:p>
        </p:txBody>
      </p:sp>
    </p:spTree>
    <p:extLst>
      <p:ext uri="{BB962C8B-B14F-4D97-AF65-F5344CB8AC3E}">
        <p14:creationId xmlns:p14="http://schemas.microsoft.com/office/powerpoint/2010/main" val="689349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Independent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Thus, it answers a different question than PCA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Whereas PCA answers the question how can you represent your data with new dimensions, ICA asks what sources make up your complex signal</a:t>
            </a:r>
          </a:p>
        </p:txBody>
      </p:sp>
    </p:spTree>
    <p:extLst>
      <p:ext uri="{BB962C8B-B14F-4D97-AF65-F5344CB8AC3E}">
        <p14:creationId xmlns:p14="http://schemas.microsoft.com/office/powerpoint/2010/main" val="99628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Independent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580199" y="4349850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74403" y="47605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0" y="3098284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94422" y="379490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6721786" y="4096495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571092" y="1039417"/>
            <a:ext cx="7955992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dirty="0"/>
              <a:t>ICA</a:t>
            </a:r>
            <a:r>
              <a:rPr lang="en-US" sz="2400" dirty="0"/>
              <a:t> finds components that are </a:t>
            </a:r>
            <a:r>
              <a:rPr lang="en-US" sz="2400" b="1" dirty="0"/>
              <a:t>statistically independent </a:t>
            </a:r>
            <a:r>
              <a:rPr lang="en-US" sz="2400" dirty="0"/>
              <a:t>from one another (i.e., independent sources)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There are various methods to solve this (e.g., </a:t>
            </a:r>
            <a:r>
              <a:rPr lang="en-US" sz="2400" dirty="0" err="1"/>
              <a:t>FastICA</a:t>
            </a:r>
            <a:r>
              <a:rPr lang="en-US" sz="2400" dirty="0"/>
              <a:t>, infomax etc.) That rely on different strategies like minimizing the </a:t>
            </a:r>
            <a:r>
              <a:rPr lang="en-US" sz="2400" b="1" dirty="0"/>
              <a:t>Mutual Information </a:t>
            </a:r>
            <a:r>
              <a:rPr lang="en-US" sz="2400" dirty="0"/>
              <a:t>between components </a:t>
            </a:r>
          </a:p>
        </p:txBody>
      </p:sp>
    </p:spTree>
    <p:extLst>
      <p:ext uri="{BB962C8B-B14F-4D97-AF65-F5344CB8AC3E}">
        <p14:creationId xmlns:p14="http://schemas.microsoft.com/office/powerpoint/2010/main" val="151767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data reduction?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F59F109B-48FC-E340-93F3-A47283EFEDA7}"/>
              </a:ext>
            </a:extLst>
          </p:cNvPr>
          <p:cNvSpPr txBox="1">
            <a:spLocks/>
          </p:cNvSpPr>
          <p:nvPr/>
        </p:nvSpPr>
        <p:spPr>
          <a:xfrm>
            <a:off x="546633" y="1294512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Can you describe your crush along the following dimensions: Hair, height, eye colour, smile, personality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  <a:p>
            <a:pPr algn="l">
              <a:lnSpc>
                <a:spcPct val="150000"/>
              </a:lnSpc>
            </a:pPr>
            <a:r>
              <a:rPr lang="en-US" sz="2400" dirty="0"/>
              <a:t>Can you describe your crush on the same dimensions using fewer words? 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6792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-2912418" y="555202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053594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[coeff, score, latent, tsquared, explained, mu] = pca(</a:t>
            </a:r>
            <a:r>
              <a:rPr lang="en-CA" sz="20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en-CA" sz="20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CA" sz="2000" dirty="0">
              <a:solidFill>
                <a:srgbClr val="002060"/>
              </a:solidFill>
            </a:endParaRPr>
          </a:p>
          <a:p>
            <a:pPr lvl="1" algn="l">
              <a:lnSpc>
                <a:spcPct val="150000"/>
              </a:lnSpc>
            </a:pPr>
            <a:r>
              <a:rPr lang="en-CA" sz="2000" dirty="0"/>
              <a:t>X -&gt; data matrix (m by n) to apply PCA (rows observations, col variables)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Coeff -&gt; matrix (n by n) PCA coefficients each col is one PC, rows are weights for your variables</a:t>
            </a:r>
          </a:p>
          <a:p>
            <a:pPr lvl="1" algn="l">
              <a:lnSpc>
                <a:spcPct val="150000"/>
              </a:lnSpc>
            </a:pPr>
            <a:r>
              <a:rPr lang="en-CA" sz="2000" dirty="0"/>
              <a:t>Score -&gt; matrix (m by n) how much a given observation ‘scores’ or ‘loads’ onto a PC</a:t>
            </a:r>
          </a:p>
          <a:p>
            <a:pPr lvl="1"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8158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452999" y="4306662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0" y="1322737"/>
            <a:ext cx="8805865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1" algn="l"/>
            <a:r>
              <a:rPr lang="en-US" sz="2400" dirty="0"/>
              <a:t>ICA is typically used to remove components or sources from your data (i.e., clean the data of artifacts)</a:t>
            </a:r>
          </a:p>
          <a:p>
            <a:pPr lvl="1" algn="l"/>
            <a:endParaRPr lang="en-US" sz="2400" dirty="0"/>
          </a:p>
          <a:p>
            <a:pPr lvl="1" algn="l"/>
            <a:r>
              <a:rPr lang="en-US" sz="2400" dirty="0"/>
              <a:t>Similarly, ICA is used to extract sources from noisy data</a:t>
            </a:r>
          </a:p>
          <a:p>
            <a:pPr lvl="1" algn="l"/>
            <a:endParaRPr lang="en-US" sz="2400" dirty="0"/>
          </a:p>
          <a:p>
            <a:pPr lvl="1" algn="l"/>
            <a:r>
              <a:rPr lang="en-US" sz="2400" dirty="0"/>
              <a:t>This is a type of feature extraction if you believe your data is coming from a fixed number of independent sources which are linearly mixed together. </a:t>
            </a:r>
          </a:p>
          <a:p>
            <a:pPr lvl="1"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1374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805841" y="63253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255182" y="4469805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492614" y="4651336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-35928" y="1151100"/>
            <a:ext cx="7103048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1" algn="l"/>
            <a:r>
              <a:rPr lang="en-US" sz="2400" dirty="0"/>
              <a:t>Underdetermined matrices occur when you have less observations than you have sources (i.e., more songs mixed together than microphones to record the songs) . This may make finding the sources more difficult.</a:t>
            </a:r>
          </a:p>
          <a:p>
            <a:pPr lvl="1" algn="l"/>
            <a:endParaRPr lang="en-US" sz="2400" dirty="0"/>
          </a:p>
          <a:p>
            <a:pPr lvl="1" algn="l"/>
            <a:r>
              <a:rPr lang="en-US" sz="2400" dirty="0"/>
              <a:t>Sometimes we know how many sources we want to unmix from our data, or the source itself, other times we do not know the number or identity of the source</a:t>
            </a:r>
            <a:endParaRPr lang="en-US" sz="2000" dirty="0"/>
          </a:p>
        </p:txBody>
      </p:sp>
      <p:pic>
        <p:nvPicPr>
          <p:cNvPr id="3" name="Graphic 2" descr="Radio microphone with solid fill">
            <a:extLst>
              <a:ext uri="{FF2B5EF4-FFF2-40B4-BE49-F238E27FC236}">
                <a16:creationId xmlns:a16="http://schemas.microsoft.com/office/drawing/2014/main" id="{B61A8209-E736-984C-8858-76D1E2B8B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8383" y="3365762"/>
            <a:ext cx="914400" cy="914400"/>
          </a:xfrm>
          <a:prstGeom prst="rect">
            <a:avLst/>
          </a:prstGeom>
        </p:spPr>
      </p:pic>
      <p:pic>
        <p:nvPicPr>
          <p:cNvPr id="5" name="Graphic 4" descr="Voice outline">
            <a:extLst>
              <a:ext uri="{FF2B5EF4-FFF2-40B4-BE49-F238E27FC236}">
                <a16:creationId xmlns:a16="http://schemas.microsoft.com/office/drawing/2014/main" id="{3FB7F55A-5BAB-BB42-A39F-CE432D418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7476" y="2545739"/>
            <a:ext cx="914400" cy="914400"/>
          </a:xfrm>
          <a:prstGeom prst="rect">
            <a:avLst/>
          </a:prstGeom>
        </p:spPr>
      </p:pic>
      <p:pic>
        <p:nvPicPr>
          <p:cNvPr id="24" name="Graphic 23" descr="Voice outline">
            <a:extLst>
              <a:ext uri="{FF2B5EF4-FFF2-40B4-BE49-F238E27FC236}">
                <a16:creationId xmlns:a16="http://schemas.microsoft.com/office/drawing/2014/main" id="{FC83304C-0CCB-C040-B981-3C42D1486B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4973" y="2195526"/>
            <a:ext cx="914400" cy="914400"/>
          </a:xfrm>
          <a:prstGeom prst="rect">
            <a:avLst/>
          </a:prstGeom>
        </p:spPr>
      </p:pic>
      <p:pic>
        <p:nvPicPr>
          <p:cNvPr id="25" name="Graphic 24" descr="Voice outline">
            <a:extLst>
              <a:ext uri="{FF2B5EF4-FFF2-40B4-BE49-F238E27FC236}">
                <a16:creationId xmlns:a16="http://schemas.microsoft.com/office/drawing/2014/main" id="{08E21DE9-107C-204A-B4E7-1EF4FFE26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69025" y="1822196"/>
            <a:ext cx="914400" cy="914400"/>
          </a:xfrm>
          <a:prstGeom prst="rect">
            <a:avLst/>
          </a:prstGeom>
        </p:spPr>
      </p:pic>
      <p:pic>
        <p:nvPicPr>
          <p:cNvPr id="26" name="Graphic 25" descr="Voice outline">
            <a:extLst>
              <a:ext uri="{FF2B5EF4-FFF2-40B4-BE49-F238E27FC236}">
                <a16:creationId xmlns:a16="http://schemas.microsoft.com/office/drawing/2014/main" id="{9B4DFBC0-D55C-6743-A48C-6F2B7B1684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65741" y="14488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44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98258" y="61033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1" algn="l"/>
            <a:r>
              <a:rPr lang="en-US" sz="3200" b="1" dirty="0"/>
              <a:t>	    PCA</a:t>
            </a:r>
          </a:p>
          <a:p>
            <a:pPr lvl="1" algn="l"/>
            <a:r>
              <a:rPr lang="en-US" sz="2000" dirty="0"/>
              <a:t>Finds orthogonal components</a:t>
            </a:r>
          </a:p>
          <a:p>
            <a:pPr lvl="1" algn="l"/>
            <a:r>
              <a:rPr lang="en-US" sz="2000" dirty="0"/>
              <a:t>Finds components that maximize variance</a:t>
            </a:r>
          </a:p>
          <a:p>
            <a:pPr lvl="1" algn="l"/>
            <a:r>
              <a:rPr lang="en-US" sz="2000" dirty="0"/>
              <a:t>Features ordered in terms of variance explained</a:t>
            </a:r>
          </a:p>
          <a:p>
            <a:pPr lvl="1" algn="l"/>
            <a:endParaRPr lang="en-US" sz="2000" dirty="0"/>
          </a:p>
          <a:p>
            <a:pPr lvl="1" algn="l"/>
            <a:endParaRPr lang="en-US" sz="2000" dirty="0"/>
          </a:p>
          <a:p>
            <a:pPr lvl="1" algn="l"/>
            <a:endParaRPr lang="en-US" sz="2000" dirty="0"/>
          </a:p>
          <a:p>
            <a:pPr lvl="1" algn="l"/>
            <a:endParaRPr lang="en-US" sz="2000" dirty="0"/>
          </a:p>
          <a:p>
            <a:pPr lvl="1" algn="l"/>
            <a:r>
              <a:rPr lang="en-US" sz="3200" b="1" dirty="0"/>
              <a:t>	     ICA</a:t>
            </a:r>
          </a:p>
          <a:p>
            <a:pPr lvl="1" algn="l"/>
            <a:r>
              <a:rPr lang="en-US" sz="2000" dirty="0"/>
              <a:t>Finds Statistically Independent (⬇️ MI) components </a:t>
            </a:r>
          </a:p>
          <a:p>
            <a:pPr lvl="1" algn="l"/>
            <a:r>
              <a:rPr lang="en-US" sz="2000" dirty="0"/>
              <a:t>Solution for the blind source separation problem</a:t>
            </a:r>
          </a:p>
          <a:p>
            <a:pPr lvl="1" algn="l"/>
            <a:r>
              <a:rPr lang="en-US" sz="2000" dirty="0"/>
              <a:t>Finds components that share no Mutual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1166528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667951" y="2164430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can similar</a:t>
            </a:r>
            <a:r>
              <a:rPr lang="en-CA" dirty="0"/>
              <a:t>l</a:t>
            </a:r>
            <a:r>
              <a:rPr lang="en" dirty="0"/>
              <a:t>y reduce data by categorizing it into groups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452999" y="4306662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183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1110755"/>
            <a:ext cx="8308554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The previous techniques allow you to reduce data in terms of their dimensions, attempting to describe observations along new dimensions that are more interesting to you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We can also reduce data by clustering or grouping them into a smaller number of cliques </a:t>
            </a:r>
          </a:p>
        </p:txBody>
      </p:sp>
    </p:spTree>
    <p:extLst>
      <p:ext uri="{BB962C8B-B14F-4D97-AF65-F5344CB8AC3E}">
        <p14:creationId xmlns:p14="http://schemas.microsoft.com/office/powerpoint/2010/main" val="3188385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418037" y="975337"/>
            <a:ext cx="8308554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endParaRPr lang="en-US" sz="2000" dirty="0">
              <a:solidFill>
                <a:schemeClr val="accent3"/>
              </a:solidFill>
            </a:endParaRPr>
          </a:p>
        </p:txBody>
      </p:sp>
      <p:pic>
        <p:nvPicPr>
          <p:cNvPr id="3" name="Picture 2" descr="A group of people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37D51064-7EBD-1643-AB92-5D70491CF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180" y="1240741"/>
            <a:ext cx="5979640" cy="336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86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61419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An algorithmic way to determine which cluster a given observation belongs to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Based on a simple strategy where you move k clusters around a feature space F trying to reduce the distance between your data and the cluster k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68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6C15-C416-014D-9F7E-AF0CD830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" y="17145"/>
            <a:ext cx="8229600" cy="742950"/>
          </a:xfrm>
        </p:spPr>
        <p:txBody>
          <a:bodyPr/>
          <a:lstStyle/>
          <a:p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05E78F-82BD-5A45-B29F-4FD64DD23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2861"/>
            <a:ext cx="9144000" cy="5120639"/>
          </a:xfrm>
        </p:spPr>
      </p:pic>
    </p:spTree>
    <p:extLst>
      <p:ext uri="{BB962C8B-B14F-4D97-AF65-F5344CB8AC3E}">
        <p14:creationId xmlns:p14="http://schemas.microsoft.com/office/powerpoint/2010/main" val="3015861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42835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We randomly place two centroids k1 (red) and k2 (blue). </a:t>
            </a:r>
          </a:p>
          <a:p>
            <a:pPr algn="l"/>
            <a:r>
              <a:rPr lang="en-US" sz="2000" dirty="0"/>
              <a:t>We then compute the distance between each data point and both centroids. </a:t>
            </a:r>
          </a:p>
          <a:p>
            <a:pPr algn="l"/>
            <a:r>
              <a:rPr lang="en-US" sz="2000" dirty="0"/>
              <a:t>Classify each data point based on which centroid they are closest too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72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would you want to reduce your dimensions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F59F109B-48FC-E340-93F3-A47283EFEDA7}"/>
              </a:ext>
            </a:extLst>
          </p:cNvPr>
          <p:cNvSpPr txBox="1">
            <a:spLocks/>
          </p:cNvSpPr>
          <p:nvPr/>
        </p:nvSpPr>
        <p:spPr>
          <a:xfrm>
            <a:off x="546633" y="1489476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Data sometimes comes to us in a high dimensional space (e.g., EEG recordings from 200+ electrodes). While we are interested in global patterns we may not be interested in every electrode. We want a way to summarize information across the hundred of variables (i.e., electrodes) 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  <a:p>
            <a:pPr algn="l">
              <a:lnSpc>
                <a:spcPct val="150000"/>
              </a:lnSpc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8057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42835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Move the centroids (red and blue) to the center of the data they are associated with</a:t>
            </a:r>
          </a:p>
          <a:p>
            <a:pPr algn="l"/>
            <a:r>
              <a:rPr lang="en-US" sz="2000" dirty="0"/>
              <a:t>Repeat the above steps until the centroids stop moving around the feature space and settle down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09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-2400324" y="629669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9207" y="1267662"/>
            <a:ext cx="342835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000" dirty="0"/>
              <a:t>It is necessary to standardize your data BEFORE running K-means. You want your features on equal footing. Features with large means or variance could be weighted more than your other features (i.e. meters vs micro volts)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793556-229F-574D-99F3-1B3BA420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01" y="742583"/>
            <a:ext cx="3937746" cy="39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45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You can do this with a </a:t>
            </a:r>
            <a:r>
              <a:rPr lang="en-US" sz="2000" b="1" i="1" dirty="0">
                <a:solidFill>
                  <a:schemeClr val="accent3"/>
                </a:solidFill>
              </a:rPr>
              <a:t>training</a:t>
            </a:r>
            <a:r>
              <a:rPr lang="en-US" sz="2000" dirty="0">
                <a:solidFill>
                  <a:schemeClr val="accent3"/>
                </a:solidFill>
              </a:rPr>
              <a:t> and </a:t>
            </a:r>
            <a:r>
              <a:rPr lang="en-US" sz="2000" b="1" i="1" dirty="0">
                <a:solidFill>
                  <a:schemeClr val="accent3"/>
                </a:solidFill>
              </a:rPr>
              <a:t>testing</a:t>
            </a:r>
            <a:r>
              <a:rPr lang="en-US" sz="2000" dirty="0">
                <a:solidFill>
                  <a:schemeClr val="accent3"/>
                </a:solidFill>
              </a:rPr>
              <a:t> set. This is highly recommended as to avoid overfitting (see class 7)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Splitting your data into different subsets is common in machine learning algorithms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Normally you will have a large dataset to </a:t>
            </a:r>
            <a:r>
              <a:rPr lang="en-US" sz="2000" b="1" dirty="0">
                <a:solidFill>
                  <a:schemeClr val="accent3"/>
                </a:solidFill>
              </a:rPr>
              <a:t>train</a:t>
            </a:r>
            <a:r>
              <a:rPr lang="en-US" sz="2000" dirty="0">
                <a:solidFill>
                  <a:schemeClr val="accent3"/>
                </a:solidFill>
              </a:rPr>
              <a:t> on (i.e., teach your algorithm) and a smaller set to </a:t>
            </a:r>
            <a:r>
              <a:rPr lang="en-US" sz="2000" b="1" dirty="0">
                <a:solidFill>
                  <a:schemeClr val="accent3"/>
                </a:solidFill>
              </a:rPr>
              <a:t>test</a:t>
            </a:r>
            <a:r>
              <a:rPr lang="en-US" sz="2000" dirty="0">
                <a:solidFill>
                  <a:schemeClr val="accent3"/>
                </a:solidFill>
              </a:rPr>
              <a:t> if your algorithm works (i.e., see if it still works with other data)</a:t>
            </a:r>
          </a:p>
        </p:txBody>
      </p:sp>
    </p:spTree>
    <p:extLst>
      <p:ext uri="{BB962C8B-B14F-4D97-AF65-F5344CB8AC3E}">
        <p14:creationId xmlns:p14="http://schemas.microsoft.com/office/powerpoint/2010/main" val="1867832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If you do not know </a:t>
            </a:r>
            <a:r>
              <a:rPr lang="en-US" sz="2000" i="1" dirty="0" err="1">
                <a:solidFill>
                  <a:schemeClr val="accent3"/>
                </a:solidFill>
              </a:rPr>
              <a:t>apriori</a:t>
            </a:r>
            <a:r>
              <a:rPr lang="en-US" sz="2000" i="1" dirty="0">
                <a:solidFill>
                  <a:schemeClr val="accent3"/>
                </a:solidFill>
              </a:rPr>
              <a:t>  </a:t>
            </a:r>
            <a:r>
              <a:rPr lang="en-US" sz="2000" dirty="0">
                <a:solidFill>
                  <a:schemeClr val="accent3"/>
                </a:solidFill>
              </a:rPr>
              <a:t>how many different classes or categories exist in your data, you need to compute this parameter </a:t>
            </a:r>
            <a:endParaRPr lang="en-US" sz="2000" i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The optimal values of k are determined several ways:</a:t>
            </a:r>
          </a:p>
          <a:p>
            <a:pPr algn="l">
              <a:lnSpc>
                <a:spcPct val="150000"/>
              </a:lnSpc>
            </a:pPr>
            <a:r>
              <a:rPr lang="en-CA" sz="2000" b="1" dirty="0" err="1"/>
              <a:t>Calinski-Harabasz</a:t>
            </a:r>
            <a:r>
              <a:rPr lang="en-CA" sz="2000" b="1" dirty="0"/>
              <a:t> criterion</a:t>
            </a:r>
          </a:p>
          <a:p>
            <a:pPr algn="l">
              <a:lnSpc>
                <a:spcPct val="150000"/>
              </a:lnSpc>
            </a:pPr>
            <a:r>
              <a:rPr lang="en-CA" sz="2000" b="1" dirty="0">
                <a:solidFill>
                  <a:schemeClr val="accent3"/>
                </a:solidFill>
              </a:rPr>
              <a:t>Silhouette plots</a:t>
            </a:r>
          </a:p>
          <a:p>
            <a:pPr algn="l">
              <a:lnSpc>
                <a:spcPct val="150000"/>
              </a:lnSpc>
            </a:pPr>
            <a:r>
              <a:rPr lang="en-CA" sz="2000" b="1" dirty="0"/>
              <a:t>Davies Bouldin index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73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000" b="1" dirty="0" err="1"/>
              <a:t>Calinski-Harabasz</a:t>
            </a:r>
            <a:r>
              <a:rPr lang="en-CA" sz="2000" b="1" dirty="0"/>
              <a:t> criterion</a:t>
            </a:r>
            <a:endParaRPr lang="en-CA" sz="2000" b="1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Ratio of between cluster dispersion against within cluster dispersion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Tight-knit clusters that are further apart get better scores, are described as better defined clusters 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5160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000" b="1" dirty="0">
                <a:solidFill>
                  <a:schemeClr val="accent3"/>
                </a:solidFill>
              </a:rPr>
              <a:t>Silhouette plots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For each point, measures how similar the observation is to its cluster. Values range from -1 to 1, unrelated to very related respectively 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When looking at silhouette plots, one should expect to see all positive values that are very high (a ‘box’ per cluster)</a:t>
            </a:r>
          </a:p>
        </p:txBody>
      </p:sp>
    </p:spTree>
    <p:extLst>
      <p:ext uri="{BB962C8B-B14F-4D97-AF65-F5344CB8AC3E}">
        <p14:creationId xmlns:p14="http://schemas.microsoft.com/office/powerpoint/2010/main" val="1087762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Determining how many k is too many k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CA" sz="2000" b="1" dirty="0"/>
              <a:t>Davies Bouldin index</a:t>
            </a:r>
          </a:p>
          <a:p>
            <a:pPr algn="l">
              <a:lnSpc>
                <a:spcPct val="150000"/>
              </a:lnSpc>
            </a:pPr>
            <a:r>
              <a:rPr lang="en-CA" sz="2000" dirty="0">
                <a:solidFill>
                  <a:schemeClr val="accent3"/>
                </a:solidFill>
              </a:rPr>
              <a:t>Compares the distance between clusters against the size of the cluster itself. Favours small clusters that are father apart </a:t>
            </a:r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29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reduction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F59F109B-48FC-E340-93F3-A47283EFEDA7}"/>
              </a:ext>
            </a:extLst>
          </p:cNvPr>
          <p:cNvSpPr txBox="1">
            <a:spLocks/>
          </p:cNvSpPr>
          <p:nvPr/>
        </p:nvSpPr>
        <p:spPr>
          <a:xfrm>
            <a:off x="546633" y="1294512"/>
            <a:ext cx="8148183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Like a questionnaire in psychology research, observations of all your measures (i.e., questions on a questionnaire) can be described by latent variables that may be of interest to you (i.e., personality) </a:t>
            </a:r>
          </a:p>
        </p:txBody>
      </p:sp>
    </p:spTree>
    <p:extLst>
      <p:ext uri="{BB962C8B-B14F-4D97-AF65-F5344CB8AC3E}">
        <p14:creationId xmlns:p14="http://schemas.microsoft.com/office/powerpoint/2010/main" val="364053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reduction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976805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B136E0-8EE0-D341-A594-AD0D091C4E1F}"/>
              </a:ext>
            </a:extLst>
          </p:cNvPr>
          <p:cNvSpPr txBox="1"/>
          <p:nvPr/>
        </p:nvSpPr>
        <p:spPr>
          <a:xfrm>
            <a:off x="798258" y="3226894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witty?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43E3AA-5EC6-204F-9112-178616D83E09}"/>
              </a:ext>
            </a:extLst>
          </p:cNvPr>
          <p:cNvSpPr txBox="1"/>
          <p:nvPr/>
        </p:nvSpPr>
        <p:spPr>
          <a:xfrm>
            <a:off x="1996863" y="3775444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a good communicator?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3C6321-AA56-5048-84F0-13BB3B6B63F9}"/>
              </a:ext>
            </a:extLst>
          </p:cNvPr>
          <p:cNvSpPr txBox="1"/>
          <p:nvPr/>
        </p:nvSpPr>
        <p:spPr>
          <a:xfrm>
            <a:off x="3530981" y="3081318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people describe you as carefree?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FE33A-ADE4-1747-A31F-89DEBD5F471C}"/>
              </a:ext>
            </a:extLst>
          </p:cNvPr>
          <p:cNvSpPr txBox="1"/>
          <p:nvPr/>
        </p:nvSpPr>
        <p:spPr>
          <a:xfrm>
            <a:off x="5873319" y="4026029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charming?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B1F601-0BA6-3C41-B10E-3B479A9DAFE4}"/>
              </a:ext>
            </a:extLst>
          </p:cNvPr>
          <p:cNvSpPr txBox="1"/>
          <p:nvPr/>
        </p:nvSpPr>
        <p:spPr>
          <a:xfrm>
            <a:off x="6273861" y="2848912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you adapt to all situations?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830614-629E-C648-9D2F-22CAC6B4EC13}"/>
              </a:ext>
            </a:extLst>
          </p:cNvPr>
          <p:cNvCxnSpPr>
            <a:cxnSpLocks/>
          </p:cNvCxnSpPr>
          <p:nvPr/>
        </p:nvCxnSpPr>
        <p:spPr>
          <a:xfrm flipV="1">
            <a:off x="1729946" y="2046889"/>
            <a:ext cx="1500893" cy="10897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528149-B6A2-4D4A-AEA5-0A9624C1619B}"/>
              </a:ext>
            </a:extLst>
          </p:cNvPr>
          <p:cNvCxnSpPr>
            <a:cxnSpLocks/>
          </p:cNvCxnSpPr>
          <p:nvPr/>
        </p:nvCxnSpPr>
        <p:spPr>
          <a:xfrm flipV="1">
            <a:off x="2748651" y="2428905"/>
            <a:ext cx="712176" cy="12603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0080BD-B78C-3947-9B9A-5984759F72F9}"/>
              </a:ext>
            </a:extLst>
          </p:cNvPr>
          <p:cNvCxnSpPr>
            <a:cxnSpLocks/>
          </p:cNvCxnSpPr>
          <p:nvPr/>
        </p:nvCxnSpPr>
        <p:spPr>
          <a:xfrm flipH="1" flipV="1">
            <a:off x="4665990" y="2716698"/>
            <a:ext cx="8920" cy="4072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EE3C93F-BF8A-E34A-A3B8-E8D62BABFAD8}"/>
              </a:ext>
            </a:extLst>
          </p:cNvPr>
          <p:cNvCxnSpPr>
            <a:cxnSpLocks/>
          </p:cNvCxnSpPr>
          <p:nvPr/>
        </p:nvCxnSpPr>
        <p:spPr>
          <a:xfrm flipH="1" flipV="1">
            <a:off x="5683175" y="2109425"/>
            <a:ext cx="1170644" cy="78985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FB5BB1-C1FD-0049-B29E-EE067FE687FD}"/>
              </a:ext>
            </a:extLst>
          </p:cNvPr>
          <p:cNvCxnSpPr>
            <a:cxnSpLocks/>
          </p:cNvCxnSpPr>
          <p:nvPr/>
        </p:nvCxnSpPr>
        <p:spPr>
          <a:xfrm flipH="1" flipV="1">
            <a:off x="5586970" y="2625953"/>
            <a:ext cx="1073986" cy="135711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88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reduction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976805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B136E0-8EE0-D341-A594-AD0D091C4E1F}"/>
              </a:ext>
            </a:extLst>
          </p:cNvPr>
          <p:cNvSpPr txBox="1"/>
          <p:nvPr/>
        </p:nvSpPr>
        <p:spPr>
          <a:xfrm>
            <a:off x="798258" y="3226894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witty?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43E3AA-5EC6-204F-9112-178616D83E09}"/>
              </a:ext>
            </a:extLst>
          </p:cNvPr>
          <p:cNvSpPr txBox="1"/>
          <p:nvPr/>
        </p:nvSpPr>
        <p:spPr>
          <a:xfrm>
            <a:off x="1996863" y="3775444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a good communicator?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3C6321-AA56-5048-84F0-13BB3B6B63F9}"/>
              </a:ext>
            </a:extLst>
          </p:cNvPr>
          <p:cNvSpPr txBox="1"/>
          <p:nvPr/>
        </p:nvSpPr>
        <p:spPr>
          <a:xfrm>
            <a:off x="3530981" y="3081318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people describe you as carefree?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FE33A-ADE4-1747-A31F-89DEBD5F471C}"/>
              </a:ext>
            </a:extLst>
          </p:cNvPr>
          <p:cNvSpPr txBox="1"/>
          <p:nvPr/>
        </p:nvSpPr>
        <p:spPr>
          <a:xfrm>
            <a:off x="5873319" y="4026029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you charming?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B1F601-0BA6-3C41-B10E-3B479A9DAFE4}"/>
              </a:ext>
            </a:extLst>
          </p:cNvPr>
          <p:cNvSpPr txBox="1"/>
          <p:nvPr/>
        </p:nvSpPr>
        <p:spPr>
          <a:xfrm>
            <a:off x="6273861" y="2848912"/>
            <a:ext cx="2397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you adapt to all situations?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830614-629E-C648-9D2F-22CAC6B4EC13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729946" y="2046889"/>
            <a:ext cx="1500893" cy="10897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528149-B6A2-4D4A-AEA5-0A9624C1619B}"/>
              </a:ext>
            </a:extLst>
          </p:cNvPr>
          <p:cNvCxnSpPr>
            <a:cxnSpLocks/>
          </p:cNvCxnSpPr>
          <p:nvPr/>
        </p:nvCxnSpPr>
        <p:spPr>
          <a:xfrm flipV="1">
            <a:off x="2748651" y="2428905"/>
            <a:ext cx="712176" cy="12603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0080BD-B78C-3947-9B9A-5984759F72F9}"/>
              </a:ext>
            </a:extLst>
          </p:cNvPr>
          <p:cNvCxnSpPr>
            <a:cxnSpLocks/>
          </p:cNvCxnSpPr>
          <p:nvPr/>
        </p:nvCxnSpPr>
        <p:spPr>
          <a:xfrm flipH="1" flipV="1">
            <a:off x="4665990" y="2716698"/>
            <a:ext cx="8920" cy="4072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EE3C93F-BF8A-E34A-A3B8-E8D62BABFAD8}"/>
              </a:ext>
            </a:extLst>
          </p:cNvPr>
          <p:cNvCxnSpPr>
            <a:cxnSpLocks/>
          </p:cNvCxnSpPr>
          <p:nvPr/>
        </p:nvCxnSpPr>
        <p:spPr>
          <a:xfrm flipH="1" flipV="1">
            <a:off x="5683175" y="2109425"/>
            <a:ext cx="1170644" cy="78985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FB5BB1-C1FD-0049-B29E-EE067FE687FD}"/>
              </a:ext>
            </a:extLst>
          </p:cNvPr>
          <p:cNvCxnSpPr>
            <a:cxnSpLocks/>
          </p:cNvCxnSpPr>
          <p:nvPr/>
        </p:nvCxnSpPr>
        <p:spPr>
          <a:xfrm flipH="1" flipV="1">
            <a:off x="5586970" y="2625953"/>
            <a:ext cx="1073986" cy="135711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2428227-598D-8942-A63D-B621B850D50B}"/>
              </a:ext>
            </a:extLst>
          </p:cNvPr>
          <p:cNvSpPr txBox="1"/>
          <p:nvPr/>
        </p:nvSpPr>
        <p:spPr>
          <a:xfrm>
            <a:off x="3230839" y="1262059"/>
            <a:ext cx="2697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YOU’RE A GEMINI</a:t>
            </a:r>
          </a:p>
        </p:txBody>
      </p:sp>
    </p:spTree>
    <p:extLst>
      <p:ext uri="{BB962C8B-B14F-4D97-AF65-F5344CB8AC3E}">
        <p14:creationId xmlns:p14="http://schemas.microsoft.com/office/powerpoint/2010/main" val="1732622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ICA vs PCA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4A3E87D-CE16-624F-A372-4F7C02F4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97" y="1212359"/>
            <a:ext cx="6623437" cy="314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59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Principal Component Analysis 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196623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725980" y="1006770"/>
            <a:ext cx="77334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/>
              <a:t>Principal Component Analysis (PCA) extracts relevant orthogonal features, that we call </a:t>
            </a:r>
            <a:r>
              <a:rPr lang="en-US" sz="2400" b="1" dirty="0"/>
              <a:t>Principal Components</a:t>
            </a:r>
            <a:r>
              <a:rPr lang="en-US" sz="2400" dirty="0"/>
              <a:t>,  from a large pool of variables. 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In </a:t>
            </a:r>
            <a:r>
              <a:rPr lang="en-US" sz="2400" b="1" dirty="0"/>
              <a:t>PCA</a:t>
            </a:r>
            <a:r>
              <a:rPr lang="en-US" sz="2400" dirty="0"/>
              <a:t> we attempt to find dimensions that maximize variance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94044389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Campaign by Slidesgo">
  <a:themeElements>
    <a:clrScheme name="Simple Light">
      <a:dk1>
        <a:srgbClr val="00004D"/>
      </a:dk1>
      <a:lt1>
        <a:srgbClr val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3709</TotalTime>
  <Words>1870</Words>
  <Application>Microsoft Macintosh PowerPoint</Application>
  <PresentationFormat>On-screen Show (16:9)</PresentationFormat>
  <Paragraphs>176</Paragraphs>
  <Slides>46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Calibri</vt:lpstr>
      <vt:lpstr>Baloo 2</vt:lpstr>
      <vt:lpstr>Arial</vt:lpstr>
      <vt:lpstr>Concert One</vt:lpstr>
      <vt:lpstr>Teko</vt:lpstr>
      <vt:lpstr>Virtual Campaign by Slidesgo</vt:lpstr>
      <vt:lpstr>MATLAB </vt:lpstr>
      <vt:lpstr>What is data reduction?</vt:lpstr>
      <vt:lpstr>What is data reduction?</vt:lpstr>
      <vt:lpstr>Why would you want to reduce your dimensions</vt:lpstr>
      <vt:lpstr>Data reduction</vt:lpstr>
      <vt:lpstr>Data reduction</vt:lpstr>
      <vt:lpstr>Data reduction</vt:lpstr>
      <vt:lpstr>ICA vs PCA</vt:lpstr>
      <vt:lpstr>Principal Component Analysis </vt:lpstr>
      <vt:lpstr>Set operations</vt:lpstr>
      <vt:lpstr>Methods: PCA</vt:lpstr>
      <vt:lpstr>PCA </vt:lpstr>
      <vt:lpstr>PCA </vt:lpstr>
      <vt:lpstr>PCA </vt:lpstr>
      <vt:lpstr>Normalizing data</vt:lpstr>
      <vt:lpstr>PowerPoint Presentation</vt:lpstr>
      <vt:lpstr>A Note</vt:lpstr>
      <vt:lpstr>A Note</vt:lpstr>
      <vt:lpstr>A Note</vt:lpstr>
      <vt:lpstr>A Note</vt:lpstr>
      <vt:lpstr>ICA</vt:lpstr>
      <vt:lpstr>Blind Source Separation Problem</vt:lpstr>
      <vt:lpstr>Blind Source Separation Problem</vt:lpstr>
      <vt:lpstr>Blind Source Separation Problem</vt:lpstr>
      <vt:lpstr>Blind Source Separation Problem</vt:lpstr>
      <vt:lpstr>Blind Source Separation Problem</vt:lpstr>
      <vt:lpstr>Independent Component Analysis </vt:lpstr>
      <vt:lpstr>Independent Component Analysis </vt:lpstr>
      <vt:lpstr>Independent Component Analysis </vt:lpstr>
      <vt:lpstr>ICA </vt:lpstr>
      <vt:lpstr>A Note</vt:lpstr>
      <vt:lpstr>A Note</vt:lpstr>
      <vt:lpstr>Comparison</vt:lpstr>
      <vt:lpstr>We can similarly reduce data by categorizing it into groups</vt:lpstr>
      <vt:lpstr>K-means</vt:lpstr>
      <vt:lpstr>K-means</vt:lpstr>
      <vt:lpstr>K-means</vt:lpstr>
      <vt:lpstr>PowerPoint Presentation</vt:lpstr>
      <vt:lpstr>K-means</vt:lpstr>
      <vt:lpstr>K-means</vt:lpstr>
      <vt:lpstr>K-means</vt:lpstr>
      <vt:lpstr>Determining how many k is too many k</vt:lpstr>
      <vt:lpstr>Determining how many k is too many k</vt:lpstr>
      <vt:lpstr>Determining how many k is too many k</vt:lpstr>
      <vt:lpstr>Determining how many k is too many k</vt:lpstr>
      <vt:lpstr>Determining how many k is too many 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</dc:title>
  <cp:lastModifiedBy>Jason Da Silva Castanheira</cp:lastModifiedBy>
  <cp:revision>31</cp:revision>
  <dcterms:modified xsi:type="dcterms:W3CDTF">2021-03-18T22:33:28Z</dcterms:modified>
</cp:coreProperties>
</file>